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7" r:id="rId3"/>
    <p:sldId id="258" r:id="rId4"/>
    <p:sldId id="259" r:id="rId5"/>
    <p:sldId id="260" r:id="rId6"/>
    <p:sldId id="272" r:id="rId7"/>
    <p:sldId id="261" r:id="rId8"/>
    <p:sldId id="262" r:id="rId9"/>
    <p:sldId id="263" r:id="rId10"/>
    <p:sldId id="264" r:id="rId11"/>
    <p:sldId id="265" r:id="rId12"/>
    <p:sldId id="266" r:id="rId13"/>
    <p:sldId id="268" r:id="rId14"/>
    <p:sldId id="269" r:id="rId15"/>
    <p:sldId id="273" r:id="rId16"/>
    <p:sldId id="277" r:id="rId17"/>
    <p:sldId id="278" r:id="rId18"/>
    <p:sldId id="275" r:id="rId19"/>
    <p:sldId id="274"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p:scale>
          <a:sx n="70" d="100"/>
          <a:sy n="70" d="100"/>
        </p:scale>
        <p:origin x="-1386" y="-1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124EBD-57AA-4795-BF39-B1C04AD05CCE}"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24EBD-57AA-4795-BF39-B1C04AD05CCE}"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24EBD-57AA-4795-BF39-B1C04AD05CCE}"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24EBD-57AA-4795-BF39-B1C04AD05CCE}"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24EBD-57AA-4795-BF39-B1C04AD05CCE}"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124EBD-57AA-4795-BF39-B1C04AD05CCE}"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124EBD-57AA-4795-BF39-B1C04AD05CCE}" type="datetimeFigureOut">
              <a:rPr lang="en-US" smtClean="0"/>
              <a:pPr/>
              <a:t>5/7/2019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124EBD-57AA-4795-BF39-B1C04AD05CCE}" type="datetimeFigureOut">
              <a:rPr lang="en-US" smtClean="0"/>
              <a:pPr/>
              <a:t>5/7/2019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24EBD-57AA-4795-BF39-B1C04AD05CCE}" type="datetimeFigureOut">
              <a:rPr lang="en-US" smtClean="0"/>
              <a:pPr/>
              <a:t>5/7/2019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24EBD-57AA-4795-BF39-B1C04AD05CCE}"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24EBD-57AA-4795-BF39-B1C04AD05CCE}"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24EBD-57AA-4795-BF39-B1C04AD05CCE}" type="datetimeFigureOut">
              <a:rPr lang="en-US" smtClean="0"/>
              <a:pPr/>
              <a:t>5/7/2019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7E358-F91A-4867-8A38-585D1913C8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Memory</a:t>
            </a:r>
            <a:endParaRPr lang="en-US" dirty="0"/>
          </a:p>
        </p:txBody>
      </p:sp>
      <p:sp>
        <p:nvSpPr>
          <p:cNvPr id="3" name="Content Placeholder 2"/>
          <p:cNvSpPr>
            <a:spLocks noGrp="1"/>
          </p:cNvSpPr>
          <p:nvPr>
            <p:ph idx="1"/>
          </p:nvPr>
        </p:nvSpPr>
        <p:spPr>
          <a:xfrm>
            <a:off x="457200" y="1371600"/>
            <a:ext cx="8229600" cy="5029200"/>
          </a:xfrm>
        </p:spPr>
        <p:txBody>
          <a:bodyPr>
            <a:normAutofit fontScale="92500" lnSpcReduction="20000"/>
          </a:bodyPr>
          <a:lstStyle/>
          <a:p>
            <a:r>
              <a:rPr lang="en-US" altLang="en-US" dirty="0" smtClean="0"/>
              <a:t>M</a:t>
            </a:r>
            <a:r>
              <a:rPr lang="en-US" dirty="0" smtClean="0"/>
              <a:t>emory is an organism's mental ability to store, retain and recall information. (Wikipedia)</a:t>
            </a:r>
          </a:p>
          <a:p>
            <a:endParaRPr lang="en-US" dirty="0" smtClean="0"/>
          </a:p>
          <a:p>
            <a:r>
              <a:rPr lang="en-US" altLang="en-US" dirty="0" smtClean="0"/>
              <a:t>M</a:t>
            </a:r>
            <a:r>
              <a:rPr lang="en-US" dirty="0" smtClean="0"/>
              <a:t>emory is our ability to encode, store, retain and subsequently recall information and past experiences in the human brain.</a:t>
            </a:r>
          </a:p>
          <a:p>
            <a:pPr>
              <a:buNone/>
            </a:pPr>
            <a:endParaRPr lang="en-US" dirty="0" smtClean="0"/>
          </a:p>
          <a:p>
            <a:r>
              <a:rPr lang="en-US" dirty="0" smtClean="0"/>
              <a:t>It does this through three steps:</a:t>
            </a:r>
          </a:p>
          <a:p>
            <a:r>
              <a:rPr lang="en-US" dirty="0" smtClean="0"/>
              <a:t>Encoding</a:t>
            </a:r>
          </a:p>
          <a:p>
            <a:r>
              <a:rPr lang="en-US" dirty="0" smtClean="0"/>
              <a:t>Storage</a:t>
            </a:r>
          </a:p>
          <a:p>
            <a:r>
              <a:rPr lang="en-US" dirty="0" smtClean="0"/>
              <a:t>Retrieval </a:t>
            </a:r>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mj-ea"/>
                <a:cs typeface="+mj-cs"/>
              </a:rPr>
              <a:t>Rehearsal</a:t>
            </a:r>
            <a:endParaRPr lang="en-US" b="1" dirty="0"/>
          </a:p>
        </p:txBody>
      </p:sp>
      <p:sp>
        <p:nvSpPr>
          <p:cNvPr id="3" name="Content Placeholder 2"/>
          <p:cNvSpPr>
            <a:spLocks noGrp="1"/>
          </p:cNvSpPr>
          <p:nvPr>
            <p:ph idx="1"/>
          </p:nvPr>
        </p:nvSpPr>
        <p:spPr/>
        <p:txBody>
          <a:bodyPr/>
          <a:lstStyle/>
          <a:p>
            <a:r>
              <a:rPr lang="en-US" dirty="0" smtClean="0"/>
              <a:t>Another memory technique is called maintenance rehearsal. This is a process where information is repeated to keep it from fading while in working memory.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mj-ea"/>
                <a:cs typeface="+mj-cs"/>
              </a:rPr>
              <a:t>Long term memory</a:t>
            </a:r>
            <a:endParaRPr lang="en-US" dirty="0"/>
          </a:p>
        </p:txBody>
      </p:sp>
      <p:sp>
        <p:nvSpPr>
          <p:cNvPr id="3" name="Content Placeholder 2"/>
          <p:cNvSpPr>
            <a:spLocks noGrp="1"/>
          </p:cNvSpPr>
          <p:nvPr>
            <p:ph idx="1"/>
          </p:nvPr>
        </p:nvSpPr>
        <p:spPr/>
        <p:txBody>
          <a:bodyPr>
            <a:normAutofit lnSpcReduction="10000"/>
          </a:bodyPr>
          <a:lstStyle/>
          <a:p>
            <a:r>
              <a:rPr lang="en-US" altLang="en-US" dirty="0" smtClean="0"/>
              <a:t>Storing information relatively permanently </a:t>
            </a:r>
          </a:p>
          <a:p>
            <a:r>
              <a:rPr lang="en-US" altLang="en-US" dirty="0" smtClean="0"/>
              <a:t>Stored on basis of meaning and importance</a:t>
            </a:r>
            <a:endParaRPr lang="en-US" dirty="0" smtClean="0"/>
          </a:p>
          <a:p>
            <a:r>
              <a:rPr lang="en-US" dirty="0" smtClean="0"/>
              <a:t>As far as anyone knows, there is no limit to the duration or capacity of the long term memory.</a:t>
            </a:r>
          </a:p>
          <a:p>
            <a:r>
              <a:rPr lang="en-US" dirty="0" smtClean="0"/>
              <a:t>Long term memory is essentially all of your knowledge of yourself and the world around you. Unless an injury or illness occurs, this memory is limitless.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C:\Users\Haier\Desktop\1.png"/>
          <p:cNvPicPr>
            <a:picLocks noChangeAspect="1" noChangeArrowheads="1"/>
          </p:cNvPicPr>
          <p:nvPr/>
        </p:nvPicPr>
        <p:blipFill>
          <a:blip r:embed="rId2"/>
          <a:srcRect/>
          <a:stretch>
            <a:fillRect/>
          </a:stretch>
        </p:blipFill>
        <p:spPr bwMode="auto">
          <a:xfrm>
            <a:off x="0" y="0"/>
            <a:ext cx="9144000" cy="685799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Term memory</a:t>
            </a:r>
            <a:endParaRPr lang="en-US" dirty="0"/>
          </a:p>
        </p:txBody>
      </p:sp>
      <p:sp>
        <p:nvSpPr>
          <p:cNvPr id="3" name="Content Placeholder 2"/>
          <p:cNvSpPr>
            <a:spLocks noGrp="1"/>
          </p:cNvSpPr>
          <p:nvPr>
            <p:ph idx="1"/>
          </p:nvPr>
        </p:nvSpPr>
        <p:spPr>
          <a:xfrm>
            <a:off x="228600" y="1447800"/>
            <a:ext cx="8458200" cy="4678363"/>
          </a:xfrm>
        </p:spPr>
        <p:txBody>
          <a:bodyPr/>
          <a:lstStyle/>
          <a:p>
            <a:r>
              <a:rPr lang="en-US" sz="2800" b="1" i="1" dirty="0" smtClean="0"/>
              <a:t>Procedural memory (implicit)</a:t>
            </a:r>
            <a:r>
              <a:rPr lang="en-US" sz="2800" i="1" dirty="0" smtClean="0"/>
              <a:t> </a:t>
            </a:r>
            <a:r>
              <a:rPr lang="en-US" sz="2800" dirty="0" smtClean="0"/>
              <a:t>is the part of long term memory where we store memories of how things are done. (knowing how)</a:t>
            </a:r>
          </a:p>
          <a:p>
            <a:r>
              <a:rPr lang="en-US" sz="2800" b="1" i="1" dirty="0" smtClean="0"/>
              <a:t>Declarative memory (explicit) </a:t>
            </a:r>
            <a:r>
              <a:rPr lang="en-US" sz="2800" dirty="0" smtClean="0"/>
              <a:t>is the part of long term memory where we store specific information such as facts and events. (knowing what)</a:t>
            </a:r>
          </a:p>
          <a:p>
            <a:pPr lvl="2"/>
            <a:r>
              <a:rPr lang="en-US" sz="2800" dirty="0" smtClean="0"/>
              <a:t>More often than procedural memory, declarative memory requires some conscious mental effort.</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Declarative memory</a:t>
            </a:r>
            <a:endParaRPr lang="en-US" dirty="0"/>
          </a:p>
        </p:txBody>
      </p:sp>
      <p:sp>
        <p:nvSpPr>
          <p:cNvPr id="5" name="Content Placeholder 4"/>
          <p:cNvSpPr>
            <a:spLocks noGrp="1"/>
          </p:cNvSpPr>
          <p:nvPr>
            <p:ph idx="1"/>
          </p:nvPr>
        </p:nvSpPr>
        <p:spPr>
          <a:xfrm>
            <a:off x="457200" y="1600200"/>
            <a:ext cx="8229600" cy="4876800"/>
          </a:xfrm>
        </p:spPr>
        <p:txBody>
          <a:bodyPr/>
          <a:lstStyle/>
          <a:p>
            <a:r>
              <a:rPr lang="en-US" sz="2800" dirty="0" smtClean="0"/>
              <a:t>Declarative memory has two divisions:</a:t>
            </a:r>
          </a:p>
          <a:p>
            <a:pPr lvl="1"/>
            <a:r>
              <a:rPr lang="en-US" b="1" i="1" dirty="0" smtClean="0"/>
              <a:t>Episodic Memory</a:t>
            </a:r>
            <a:r>
              <a:rPr lang="en-US" i="1" dirty="0" smtClean="0"/>
              <a:t>: </a:t>
            </a:r>
            <a:r>
              <a:rPr lang="en-US" dirty="0" smtClean="0"/>
              <a:t>This is the portion of memory that stores personal events or “episodes.”</a:t>
            </a:r>
          </a:p>
          <a:p>
            <a:pPr lvl="2"/>
            <a:r>
              <a:rPr lang="en-US" sz="2800" dirty="0" smtClean="0"/>
              <a:t>This is the storage of things like time and place.</a:t>
            </a:r>
          </a:p>
          <a:p>
            <a:pPr lvl="1"/>
            <a:r>
              <a:rPr lang="en-US" b="1" i="1" dirty="0" smtClean="0"/>
              <a:t>Semantic Memory</a:t>
            </a:r>
            <a:r>
              <a:rPr lang="en-US" i="1" dirty="0" smtClean="0"/>
              <a:t>: </a:t>
            </a:r>
            <a:r>
              <a:rPr lang="en-US" dirty="0" smtClean="0"/>
              <a:t>This portion of memory stores general knowledge, facts and language meaning.</a:t>
            </a:r>
          </a:p>
          <a:p>
            <a:pPr lvl="2"/>
            <a:r>
              <a:rPr lang="en-US" sz="2800" dirty="0" smtClean="0"/>
              <a:t>This is specifically where all the information you “know” is stored.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Forgetting</a:t>
            </a:r>
            <a:endParaRPr lang="en-US" dirty="0"/>
          </a:p>
        </p:txBody>
      </p:sp>
      <p:sp>
        <p:nvSpPr>
          <p:cNvPr id="3" name="Content Placeholder 2"/>
          <p:cNvSpPr>
            <a:spLocks noGrp="1"/>
          </p:cNvSpPr>
          <p:nvPr>
            <p:ph idx="1"/>
          </p:nvPr>
        </p:nvSpPr>
        <p:spPr>
          <a:xfrm>
            <a:off x="457200" y="1219200"/>
            <a:ext cx="8229600" cy="5638800"/>
          </a:xfrm>
        </p:spPr>
        <p:txBody>
          <a:bodyPr>
            <a:normAutofit fontScale="92500" lnSpcReduction="10000"/>
          </a:bodyPr>
          <a:lstStyle/>
          <a:p>
            <a:pPr>
              <a:lnSpc>
                <a:spcPct val="80000"/>
              </a:lnSpc>
            </a:pPr>
            <a:r>
              <a:rPr lang="en-US" b="1" dirty="0" smtClean="0"/>
              <a:t>Forgetting</a:t>
            </a:r>
            <a:r>
              <a:rPr lang="en-US" dirty="0" smtClean="0"/>
              <a:t> refers to loss of information from long-term memory. </a:t>
            </a:r>
          </a:p>
          <a:p>
            <a:pPr>
              <a:lnSpc>
                <a:spcPct val="80000"/>
              </a:lnSpc>
            </a:pPr>
            <a:r>
              <a:rPr lang="en-US" altLang="en-US" dirty="0" smtClean="0"/>
              <a:t>Encoding Failure: When a memory was never formed in the first place</a:t>
            </a:r>
          </a:p>
          <a:p>
            <a:pPr>
              <a:lnSpc>
                <a:spcPct val="80000"/>
              </a:lnSpc>
            </a:pPr>
            <a:r>
              <a:rPr lang="en-US" altLang="en-US" dirty="0" smtClean="0"/>
              <a:t>Memory Traces: Physical changes in nerve cells or brain activity that occur when memories are stored</a:t>
            </a:r>
            <a:br>
              <a:rPr lang="en-US" altLang="en-US" dirty="0" smtClean="0"/>
            </a:br>
            <a:endParaRPr lang="en-US" altLang="en-US" dirty="0" smtClean="0"/>
          </a:p>
          <a:p>
            <a:pPr>
              <a:lnSpc>
                <a:spcPct val="80000"/>
              </a:lnSpc>
            </a:pPr>
            <a:r>
              <a:rPr lang="en-US" altLang="en-US" dirty="0" smtClean="0"/>
              <a:t>Memory Decay: When memory traces become weaker; fading or weakening of memories; happens frequently for sensory memories and short-term memories</a:t>
            </a:r>
            <a:br>
              <a:rPr lang="en-US" altLang="en-US" dirty="0" smtClean="0"/>
            </a:br>
            <a:endParaRPr lang="en-US" altLang="en-US" dirty="0" smtClean="0"/>
          </a:p>
          <a:p>
            <a:pPr>
              <a:lnSpc>
                <a:spcPct val="80000"/>
              </a:lnSpc>
            </a:pPr>
            <a:r>
              <a:rPr lang="en-US" altLang="en-US" dirty="0" smtClean="0"/>
              <a:t>Disuse: Theory that long-term memory traces weaken when memories are not used or retrieved often</a:t>
            </a:r>
          </a:p>
          <a:p>
            <a:endParaRPr lang="en-US" alt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More on Forgetting</a:t>
            </a:r>
            <a:endParaRPr lang="en-US" dirty="0"/>
          </a:p>
        </p:txBody>
      </p:sp>
      <p:sp>
        <p:nvSpPr>
          <p:cNvPr id="3" name="Content Placeholder 2"/>
          <p:cNvSpPr>
            <a:spLocks noGrp="1"/>
          </p:cNvSpPr>
          <p:nvPr>
            <p:ph idx="1"/>
          </p:nvPr>
        </p:nvSpPr>
        <p:spPr/>
        <p:txBody>
          <a:bodyPr/>
          <a:lstStyle/>
          <a:p>
            <a:r>
              <a:rPr lang="en-US" altLang="en-US" b="1" dirty="0" smtClean="0"/>
              <a:t>Repression</a:t>
            </a:r>
            <a:r>
              <a:rPr lang="en-US" altLang="en-US" dirty="0" smtClean="0"/>
              <a:t>: </a:t>
            </a:r>
            <a:r>
              <a:rPr lang="en-US" altLang="en-US" i="1" dirty="0" smtClean="0"/>
              <a:t>Unconsciously </a:t>
            </a:r>
            <a:r>
              <a:rPr lang="en-US" altLang="en-US" dirty="0" smtClean="0"/>
              <a:t>pushing painful, embarrassing or threatening memories out of awareness/consciousness</a:t>
            </a:r>
          </a:p>
          <a:p>
            <a:pPr lvl="1"/>
            <a:r>
              <a:rPr lang="en-US" altLang="en-US" sz="3200" dirty="0" smtClean="0"/>
              <a:t>Motivated forgetting, according to some theories</a:t>
            </a:r>
          </a:p>
          <a:p>
            <a:r>
              <a:rPr lang="en-US" altLang="en-US" b="1" dirty="0" smtClean="0"/>
              <a:t>Suppression</a:t>
            </a:r>
            <a:r>
              <a:rPr lang="en-US" altLang="en-US" dirty="0" smtClean="0"/>
              <a:t>: </a:t>
            </a:r>
            <a:r>
              <a:rPr lang="en-US" altLang="en-US" i="1" dirty="0" smtClean="0"/>
              <a:t>Consciously </a:t>
            </a:r>
            <a:r>
              <a:rPr lang="en-US" altLang="en-US" dirty="0" smtClean="0"/>
              <a:t>putting something painful or threatening out of mind or trying to keep it from entering awareness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Flashbulb Memories</a:t>
            </a:r>
            <a:endParaRPr lang="en-US" dirty="0"/>
          </a:p>
        </p:txBody>
      </p:sp>
      <p:sp>
        <p:nvSpPr>
          <p:cNvPr id="3" name="Content Placeholder 2"/>
          <p:cNvSpPr>
            <a:spLocks noGrp="1"/>
          </p:cNvSpPr>
          <p:nvPr>
            <p:ph idx="1"/>
          </p:nvPr>
        </p:nvSpPr>
        <p:spPr>
          <a:xfrm>
            <a:off x="457200" y="1295400"/>
            <a:ext cx="8229600" cy="4830763"/>
          </a:xfrm>
        </p:spPr>
        <p:txBody>
          <a:bodyPr/>
          <a:lstStyle/>
          <a:p>
            <a:r>
              <a:rPr lang="en-US" sz="2800" dirty="0" smtClean="0"/>
              <a:t>Of all our forms of memory, a few are exceptionally clear and vivid. We call these </a:t>
            </a:r>
            <a:r>
              <a:rPr lang="en-US" sz="2800" i="1" dirty="0" smtClean="0"/>
              <a:t>flashbulb memories. </a:t>
            </a:r>
            <a:endParaRPr lang="en-US" sz="2800" dirty="0" smtClean="0"/>
          </a:p>
          <a:p>
            <a:pPr lvl="1"/>
            <a:r>
              <a:rPr lang="en-US" sz="2100" dirty="0" smtClean="0"/>
              <a:t>These tend to be memories of highly emotional events. Typically people remember exactly where they were when the event happened, what they were doing and the emotions they felt.</a:t>
            </a:r>
          </a:p>
          <a:p>
            <a:pPr lvl="3"/>
            <a:r>
              <a:rPr lang="en-US" sz="1900" dirty="0" smtClean="0"/>
              <a:t>Ex. 9/11</a:t>
            </a:r>
            <a:endParaRPr lang="en-US" dirty="0" smtClean="0"/>
          </a:p>
          <a:p>
            <a:r>
              <a:rPr lang="en-US" altLang="en-US" dirty="0" smtClean="0"/>
              <a:t>Includes both positive and negative events</a:t>
            </a:r>
            <a:endParaRPr lang="en-US" altLang="en-US" b="1" dirty="0" smtClean="0"/>
          </a:p>
          <a:p>
            <a:endParaRPr lang="en-US" dirty="0"/>
          </a:p>
        </p:txBody>
      </p:sp>
      <p:pic>
        <p:nvPicPr>
          <p:cNvPr id="4" name="Picture 2"/>
          <p:cNvPicPr>
            <a:picLocks noChangeAspect="1" noChangeArrowheads="1"/>
          </p:cNvPicPr>
          <p:nvPr/>
        </p:nvPicPr>
        <p:blipFill>
          <a:blip r:embed="rId2"/>
          <a:srcRect/>
          <a:stretch>
            <a:fillRect/>
          </a:stretch>
        </p:blipFill>
        <p:spPr bwMode="auto">
          <a:xfrm>
            <a:off x="4800600" y="4419600"/>
            <a:ext cx="4343400" cy="2438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Ways to Improve Memory</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n-US" altLang="en-US" dirty="0" smtClean="0"/>
              <a:t>Knowledge of Results: Feedback allowing you to check your progress</a:t>
            </a:r>
          </a:p>
          <a:p>
            <a:pPr>
              <a:lnSpc>
                <a:spcPct val="90000"/>
              </a:lnSpc>
            </a:pPr>
            <a:r>
              <a:rPr lang="en-US" altLang="en-US" dirty="0" smtClean="0"/>
              <a:t>Recitation: Summarizing aloud while you are rehearsing material</a:t>
            </a:r>
          </a:p>
          <a:p>
            <a:pPr>
              <a:lnSpc>
                <a:spcPct val="90000"/>
              </a:lnSpc>
            </a:pPr>
            <a:r>
              <a:rPr lang="en-US" altLang="en-US" dirty="0" smtClean="0"/>
              <a:t>Rehearsal: Reviewing information mentally (silently) </a:t>
            </a:r>
          </a:p>
          <a:p>
            <a:pPr>
              <a:lnSpc>
                <a:spcPct val="90000"/>
              </a:lnSpc>
            </a:pPr>
            <a:r>
              <a:rPr lang="en-US" altLang="en-US" dirty="0" smtClean="0"/>
              <a:t>Selection: Selecting most important concepts to memorize</a:t>
            </a:r>
          </a:p>
          <a:p>
            <a:pPr>
              <a:lnSpc>
                <a:spcPct val="90000"/>
              </a:lnSpc>
            </a:pPr>
            <a:r>
              <a:rPr lang="en-US" altLang="en-US" dirty="0" smtClean="0"/>
              <a:t>Organization: Organizing difficult items into </a:t>
            </a:r>
            <a:r>
              <a:rPr lang="en-US" altLang="en-US" i="1" dirty="0" smtClean="0"/>
              <a:t>chunks;</a:t>
            </a:r>
            <a:r>
              <a:rPr lang="en-US" altLang="en-US" dirty="0" smtClean="0"/>
              <a:t> a type of </a:t>
            </a:r>
            <a:r>
              <a:rPr lang="en-US" altLang="en-US" i="1" dirty="0" smtClean="0"/>
              <a:t>reordering</a:t>
            </a:r>
            <a:endParaRPr lang="en-US" altLang="en-US" dirty="0" smtClean="0"/>
          </a:p>
          <a:p>
            <a:pPr>
              <a:lnSpc>
                <a:spcPct val="90000"/>
              </a:lnSpc>
              <a:buNone/>
            </a:pPr>
            <a:endParaRPr lang="en-US" alt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Ways to Improve Memory</a:t>
            </a:r>
            <a:endParaRPr lang="en-US" dirty="0"/>
          </a:p>
        </p:txBody>
      </p:sp>
      <p:sp>
        <p:nvSpPr>
          <p:cNvPr id="3" name="Content Placeholder 2"/>
          <p:cNvSpPr>
            <a:spLocks noGrp="1"/>
          </p:cNvSpPr>
          <p:nvPr>
            <p:ph idx="1"/>
          </p:nvPr>
        </p:nvSpPr>
        <p:spPr/>
        <p:txBody>
          <a:bodyPr>
            <a:normAutofit/>
          </a:bodyPr>
          <a:lstStyle/>
          <a:p>
            <a:pPr>
              <a:lnSpc>
                <a:spcPct val="90000"/>
              </a:lnSpc>
            </a:pPr>
            <a:r>
              <a:rPr lang="en-US" altLang="en-US" dirty="0" smtClean="0"/>
              <a:t>Whole Learning: Studying an entire package of information at once, like a poem </a:t>
            </a:r>
          </a:p>
          <a:p>
            <a:pPr>
              <a:lnSpc>
                <a:spcPct val="90000"/>
              </a:lnSpc>
            </a:pPr>
            <a:r>
              <a:rPr lang="en-US" altLang="en-US" dirty="0" smtClean="0"/>
              <a:t>Part Learning: Studying subparts of a larger body of information (like text chapters).</a:t>
            </a:r>
          </a:p>
          <a:p>
            <a:pPr>
              <a:lnSpc>
                <a:spcPct val="90000"/>
              </a:lnSpc>
            </a:pPr>
            <a:r>
              <a:rPr lang="en-US" altLang="en-US" dirty="0" smtClean="0"/>
              <a:t>Spaced Practice: Alternating study sessions with brief rest periods</a:t>
            </a:r>
          </a:p>
          <a:p>
            <a:pPr>
              <a:lnSpc>
                <a:spcPct val="90000"/>
              </a:lnSpc>
            </a:pPr>
            <a:r>
              <a:rPr lang="en-US" altLang="en-US" dirty="0" smtClean="0"/>
              <a:t>Serial Position Effect: Making most errors while remembering the </a:t>
            </a:r>
            <a:r>
              <a:rPr lang="en-US" altLang="en-US" i="1" dirty="0" smtClean="0"/>
              <a:t>middle </a:t>
            </a:r>
            <a:r>
              <a:rPr lang="en-US" altLang="en-US" dirty="0" smtClean="0"/>
              <a:t>of the list.</a:t>
            </a:r>
          </a:p>
          <a:p>
            <a:pPr>
              <a:lnSpc>
                <a:spcPct val="90000"/>
              </a:lnSpc>
              <a:buNone/>
            </a:pPr>
            <a:endParaRPr lang="en-US" altLang="en-US" sz="36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4"/>
          <p:cNvSpPr>
            <a:spLocks noGrp="1"/>
          </p:cNvSpPr>
          <p:nvPr>
            <p:ph idx="1"/>
          </p:nvPr>
        </p:nvSpPr>
        <p:spPr>
          <a:xfrm>
            <a:off x="457200" y="4800600"/>
            <a:ext cx="8229600" cy="2057400"/>
          </a:xfrm>
        </p:spPr>
        <p:txBody>
          <a:bodyPr>
            <a:normAutofit fontScale="62500" lnSpcReduction="20000"/>
          </a:bodyPr>
          <a:lstStyle/>
          <a:p>
            <a:r>
              <a:rPr lang="en-US" altLang="en-US" dirty="0" smtClean="0"/>
              <a:t>Remembering is thought to involve at least three steps. Incoming information is first held for a second or two by sensory memory. Information selected by attention is then transferred to temporary storage in short-term memory. If new information is not rapidly encoded, or rehearsed, it is forgotten. If it is transferred to long-term memory, it becomes relatively permanent, although retrieving it may be a problem. The preceding is a useful model of memory; it may not be literally true of what happens in the brain </a:t>
            </a:r>
          </a:p>
          <a:p>
            <a:endParaRPr lang="en-US" dirty="0"/>
          </a:p>
        </p:txBody>
      </p:sp>
      <p:pic>
        <p:nvPicPr>
          <p:cNvPr id="6" name="Picture 7" descr="0702.jpg                                                       0016F223smeagol                        BB150139:"/>
          <p:cNvPicPr>
            <a:picLocks noGrp="1" noChangeAspect="1" noChangeArrowheads="1"/>
          </p:cNvPicPr>
          <p:nvPr>
            <p:ph idx="1"/>
          </p:nvPr>
        </p:nvPicPr>
        <p:blipFill>
          <a:blip r:embed="rId2"/>
          <a:srcRect/>
          <a:stretch>
            <a:fillRect/>
          </a:stretch>
        </p:blipFill>
        <p:spPr bwMode="auto">
          <a:xfrm>
            <a:off x="269735" y="0"/>
            <a:ext cx="8721865" cy="48006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Memory effects by</a:t>
            </a:r>
            <a:endParaRPr lang="en-US" dirty="0"/>
          </a:p>
        </p:txBody>
      </p:sp>
      <p:sp>
        <p:nvSpPr>
          <p:cNvPr id="3" name="Content Placeholder 2"/>
          <p:cNvSpPr>
            <a:spLocks noGrp="1"/>
          </p:cNvSpPr>
          <p:nvPr>
            <p:ph idx="1"/>
          </p:nvPr>
        </p:nvSpPr>
        <p:spPr/>
        <p:txBody>
          <a:bodyPr/>
          <a:lstStyle/>
          <a:p>
            <a:pPr>
              <a:lnSpc>
                <a:spcPct val="90000"/>
              </a:lnSpc>
            </a:pPr>
            <a:r>
              <a:rPr lang="en-US" altLang="en-US" dirty="0" smtClean="0"/>
              <a:t>Massed Practice: Studying for long periods without rest periods</a:t>
            </a:r>
          </a:p>
          <a:p>
            <a:pPr>
              <a:lnSpc>
                <a:spcPct val="90000"/>
              </a:lnSpc>
            </a:pPr>
            <a:r>
              <a:rPr lang="en-US" altLang="en-US" dirty="0" smtClean="0"/>
              <a:t>Lack of sleep </a:t>
            </a:r>
            <a:r>
              <a:rPr lang="en-US" altLang="en-US" i="1" dirty="0" smtClean="0"/>
              <a:t>decreases</a:t>
            </a:r>
            <a:r>
              <a:rPr lang="en-US" altLang="en-US" dirty="0" smtClean="0"/>
              <a:t> retention; sleep aids consolidation </a:t>
            </a:r>
          </a:p>
          <a:p>
            <a:pPr>
              <a:lnSpc>
                <a:spcPct val="90000"/>
              </a:lnSpc>
            </a:pPr>
            <a:r>
              <a:rPr lang="en-US" altLang="en-US" dirty="0" smtClean="0"/>
              <a:t>Hunger </a:t>
            </a:r>
            <a:r>
              <a:rPr lang="en-US" altLang="en-US" i="1" dirty="0" smtClean="0"/>
              <a:t>decreases</a:t>
            </a:r>
            <a:r>
              <a:rPr lang="en-US" altLang="en-US" dirty="0" smtClean="0"/>
              <a:t> retention</a:t>
            </a:r>
          </a:p>
          <a:p>
            <a:pPr>
              <a:lnSpc>
                <a:spcPct val="90000"/>
              </a:lnSpc>
              <a:buNone/>
            </a:pPr>
            <a:endParaRPr lang="en-US" alt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Encoding</a:t>
            </a:r>
            <a:endParaRPr lang="en-US" b="1" dirty="0"/>
          </a:p>
        </p:txBody>
      </p:sp>
      <p:sp>
        <p:nvSpPr>
          <p:cNvPr id="3" name="Content Placeholder 2"/>
          <p:cNvSpPr>
            <a:spLocks noGrp="1"/>
          </p:cNvSpPr>
          <p:nvPr>
            <p:ph idx="1"/>
          </p:nvPr>
        </p:nvSpPr>
        <p:spPr>
          <a:xfrm>
            <a:off x="457200" y="1371600"/>
            <a:ext cx="8534400" cy="5486400"/>
          </a:xfrm>
        </p:spPr>
        <p:txBody>
          <a:bodyPr>
            <a:normAutofit/>
          </a:bodyPr>
          <a:lstStyle/>
          <a:p>
            <a:r>
              <a:rPr lang="en-US" i="1" dirty="0" smtClean="0"/>
              <a:t>Encoding: </a:t>
            </a:r>
            <a:r>
              <a:rPr lang="en-US" dirty="0" smtClean="0"/>
              <a:t>the modification of information to fit the preferred format for the memory system.</a:t>
            </a:r>
          </a:p>
          <a:p>
            <a:pPr>
              <a:lnSpc>
                <a:spcPct val="90000"/>
              </a:lnSpc>
              <a:buFont typeface="Wingdings" pitchFamily="2" charset="2"/>
              <a:buChar char="§"/>
            </a:pPr>
            <a:r>
              <a:rPr lang="en-US" dirty="0" smtClean="0"/>
              <a:t>When we are exposed to stimuli and encode information, we do it in three ways:</a:t>
            </a:r>
          </a:p>
          <a:p>
            <a:pPr marL="704850" lvl="1" indent="-457200">
              <a:lnSpc>
                <a:spcPct val="90000"/>
              </a:lnSpc>
              <a:buFont typeface="Trebuchet MS" pitchFamily="34" charset="0"/>
              <a:buAutoNum type="arabicPeriod"/>
            </a:pPr>
            <a:r>
              <a:rPr lang="en-US" sz="2400" dirty="0" smtClean="0">
                <a:solidFill>
                  <a:srgbClr val="6600CC"/>
                </a:solidFill>
              </a:rPr>
              <a:t>Semantic Encoding</a:t>
            </a:r>
            <a:endParaRPr lang="en-US" sz="2400" dirty="0" smtClean="0"/>
          </a:p>
          <a:p>
            <a:pPr marL="987425" lvl="2" indent="-457200">
              <a:lnSpc>
                <a:spcPct val="90000"/>
              </a:lnSpc>
            </a:pPr>
            <a:r>
              <a:rPr lang="en-US" dirty="0" smtClean="0"/>
              <a:t>encoding of meaning</a:t>
            </a:r>
          </a:p>
          <a:p>
            <a:pPr marL="987425" lvl="2" indent="-457200">
              <a:lnSpc>
                <a:spcPct val="90000"/>
              </a:lnSpc>
            </a:pPr>
            <a:r>
              <a:rPr lang="en-US" dirty="0" smtClean="0"/>
              <a:t>including meaning of words</a:t>
            </a:r>
          </a:p>
          <a:p>
            <a:pPr marL="704850" lvl="1" indent="-457200">
              <a:lnSpc>
                <a:spcPct val="90000"/>
              </a:lnSpc>
              <a:buFont typeface="Trebuchet MS" pitchFamily="34" charset="0"/>
              <a:buAutoNum type="arabicPeriod"/>
            </a:pPr>
            <a:r>
              <a:rPr lang="en-US" sz="2400" dirty="0" smtClean="0">
                <a:solidFill>
                  <a:srgbClr val="6600CC"/>
                </a:solidFill>
              </a:rPr>
              <a:t>Acoustic Encoding</a:t>
            </a:r>
            <a:endParaRPr lang="en-US" sz="2400" dirty="0" smtClean="0"/>
          </a:p>
          <a:p>
            <a:pPr marL="987425" lvl="2" indent="-457200">
              <a:lnSpc>
                <a:spcPct val="90000"/>
              </a:lnSpc>
            </a:pPr>
            <a:r>
              <a:rPr lang="en-US" dirty="0" smtClean="0"/>
              <a:t>encoding of sound</a:t>
            </a:r>
          </a:p>
          <a:p>
            <a:pPr marL="987425" lvl="2" indent="-457200">
              <a:lnSpc>
                <a:spcPct val="90000"/>
              </a:lnSpc>
            </a:pPr>
            <a:r>
              <a:rPr lang="en-US" dirty="0" smtClean="0"/>
              <a:t>especially sound of words</a:t>
            </a:r>
          </a:p>
          <a:p>
            <a:pPr marL="704850" lvl="1" indent="-457200">
              <a:lnSpc>
                <a:spcPct val="90000"/>
              </a:lnSpc>
              <a:buFont typeface="Trebuchet MS" pitchFamily="34" charset="0"/>
              <a:buAutoNum type="arabicPeriod"/>
            </a:pPr>
            <a:r>
              <a:rPr lang="en-US" sz="2400" dirty="0" smtClean="0">
                <a:solidFill>
                  <a:srgbClr val="6600CC"/>
                </a:solidFill>
              </a:rPr>
              <a:t>Visual Encoding</a:t>
            </a:r>
            <a:endParaRPr lang="en-US" sz="2400" dirty="0" smtClean="0"/>
          </a:p>
          <a:p>
            <a:pPr marL="987425" lvl="2" indent="-457200">
              <a:lnSpc>
                <a:spcPct val="90000"/>
              </a:lnSpc>
            </a:pPr>
            <a:r>
              <a:rPr lang="en-US" dirty="0" smtClean="0"/>
              <a:t>encoding of picture images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smtClean="0"/>
              <a:t>Storage</a:t>
            </a:r>
            <a:br>
              <a:rPr lang="en-US" b="1" dirty="0" smtClean="0"/>
            </a:br>
            <a:endParaRPr lang="en-US" b="1" dirty="0"/>
          </a:p>
        </p:txBody>
      </p:sp>
      <p:sp>
        <p:nvSpPr>
          <p:cNvPr id="3" name="Content Placeholder 2"/>
          <p:cNvSpPr>
            <a:spLocks noGrp="1"/>
          </p:cNvSpPr>
          <p:nvPr>
            <p:ph idx="1"/>
          </p:nvPr>
        </p:nvSpPr>
        <p:spPr>
          <a:xfrm>
            <a:off x="457200" y="1143000"/>
            <a:ext cx="8229600" cy="4983163"/>
          </a:xfrm>
        </p:spPr>
        <p:txBody>
          <a:bodyPr>
            <a:normAutofit/>
          </a:bodyPr>
          <a:lstStyle/>
          <a:p>
            <a:r>
              <a:rPr lang="en-US" i="1" dirty="0" smtClean="0"/>
              <a:t>Storage: </a:t>
            </a:r>
            <a:r>
              <a:rPr lang="en-US" dirty="0" smtClean="0"/>
              <a:t>the retention of encoding material over time.</a:t>
            </a:r>
          </a:p>
          <a:p>
            <a:pPr lvl="1"/>
            <a:r>
              <a:rPr lang="en-US" sz="3200" dirty="0" smtClean="0"/>
              <a:t>In terms of storing material, we have three stages of memory</a:t>
            </a:r>
          </a:p>
          <a:p>
            <a:pPr lvl="3"/>
            <a:r>
              <a:rPr lang="en-US" sz="3200" dirty="0" smtClean="0">
                <a:solidFill>
                  <a:srgbClr val="660066"/>
                </a:solidFill>
              </a:rPr>
              <a:t>Sensory Memory</a:t>
            </a:r>
          </a:p>
          <a:p>
            <a:pPr lvl="3"/>
            <a:r>
              <a:rPr lang="en-US" sz="3200" dirty="0" smtClean="0">
                <a:solidFill>
                  <a:srgbClr val="660066"/>
                </a:solidFill>
              </a:rPr>
              <a:t>Working Memory (short-term memory)</a:t>
            </a:r>
          </a:p>
          <a:p>
            <a:pPr lvl="3"/>
            <a:r>
              <a:rPr lang="en-US" sz="3200" dirty="0" smtClean="0">
                <a:solidFill>
                  <a:srgbClr val="660066"/>
                </a:solidFill>
              </a:rPr>
              <a:t>Long-term Memory</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Retrieval</a:t>
            </a:r>
            <a:endParaRPr lang="en-US" b="1"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Retrieval: The locating and recovering of information from memory.</a:t>
            </a:r>
          </a:p>
          <a:p>
            <a:r>
              <a:rPr lang="en-US" dirty="0"/>
              <a:t>the calling back of stored information in response to some cue for use in a process or activity. </a:t>
            </a:r>
            <a:endParaRPr lang="en-US" dirty="0" smtClean="0"/>
          </a:p>
          <a:p>
            <a:r>
              <a:rPr lang="en-US" dirty="0" smtClean="0"/>
              <a:t>The </a:t>
            </a:r>
            <a:r>
              <a:rPr lang="en-US" dirty="0"/>
              <a:t>third process is the retrieval of information that we have stored. We must locate it and return it to our consciousness. Some retrieval attempts may be effortless due to the type of information.</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Types of Memory </a:t>
            </a:r>
            <a:endParaRPr lang="en-US" b="1" dirty="0"/>
          </a:p>
        </p:txBody>
      </p:sp>
      <p:sp>
        <p:nvSpPr>
          <p:cNvPr id="6" name="Content Placeholder 5"/>
          <p:cNvSpPr>
            <a:spLocks noGrp="1"/>
          </p:cNvSpPr>
          <p:nvPr>
            <p:ph idx="1"/>
          </p:nvPr>
        </p:nvSpPr>
        <p:spPr/>
        <p:txBody>
          <a:bodyPr/>
          <a:lstStyle/>
          <a:p>
            <a:endParaRPr lang="en-US"/>
          </a:p>
        </p:txBody>
      </p:sp>
      <p:pic>
        <p:nvPicPr>
          <p:cNvPr id="4" name="Picture 4"/>
          <p:cNvPicPr>
            <a:picLocks noChangeAspect="1" noChangeArrowheads="1"/>
          </p:cNvPicPr>
          <p:nvPr/>
        </p:nvPicPr>
        <p:blipFill>
          <a:blip r:embed="rId2"/>
          <a:srcRect/>
          <a:stretch>
            <a:fillRect/>
          </a:stretch>
        </p:blipFill>
        <p:spPr bwMode="auto">
          <a:xfrm>
            <a:off x="1" y="1447800"/>
            <a:ext cx="9144000" cy="5486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b="1" dirty="0"/>
              <a:t>Types of Memory</a:t>
            </a:r>
          </a:p>
        </p:txBody>
      </p:sp>
      <p:sp>
        <p:nvSpPr>
          <p:cNvPr id="3" name="Content Placeholder 2"/>
          <p:cNvSpPr>
            <a:spLocks noGrp="1"/>
          </p:cNvSpPr>
          <p:nvPr>
            <p:ph idx="1"/>
          </p:nvPr>
        </p:nvSpPr>
        <p:spPr/>
        <p:txBody>
          <a:bodyPr>
            <a:normAutofit lnSpcReduction="10000"/>
          </a:bodyPr>
          <a:lstStyle/>
          <a:p>
            <a:pPr>
              <a:buNone/>
            </a:pPr>
            <a:r>
              <a:rPr lang="en-US" sz="3600" b="1" dirty="0" smtClean="0"/>
              <a:t>Sensory memory</a:t>
            </a:r>
            <a:endParaRPr lang="en-US" altLang="en-US" sz="3600" b="1" dirty="0" smtClean="0"/>
          </a:p>
          <a:p>
            <a:r>
              <a:rPr lang="en-US" altLang="en-US" sz="2800" dirty="0" smtClean="0"/>
              <a:t>Storing an exact copy of incoming information for a few seconds; the first stage of memory</a:t>
            </a:r>
          </a:p>
          <a:p>
            <a:pPr lvl="1"/>
            <a:r>
              <a:rPr lang="en-US" altLang="en-US" dirty="0" smtClean="0"/>
              <a:t>Icon: A fleeting mental image or visual representation</a:t>
            </a:r>
          </a:p>
          <a:p>
            <a:pPr lvl="1"/>
            <a:r>
              <a:rPr lang="en-US" altLang="en-US" dirty="0" smtClean="0"/>
              <a:t>Echo: After a sound is heard, a brief continuation of the sound in the auditory system</a:t>
            </a:r>
          </a:p>
          <a:p>
            <a:r>
              <a:rPr lang="en-US" sz="2800" dirty="0" smtClean="0"/>
              <a:t>Sensory memories lasts just long enough to dissolve into the next one, giving us the impression of a constant flow.</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Working memory/short term memory</a:t>
            </a:r>
            <a:endParaRPr lang="en-US" b="1" dirty="0"/>
          </a:p>
        </p:txBody>
      </p:sp>
      <p:sp>
        <p:nvSpPr>
          <p:cNvPr id="3" name="Content Placeholder 2"/>
          <p:cNvSpPr>
            <a:spLocks noGrp="1"/>
          </p:cNvSpPr>
          <p:nvPr>
            <p:ph idx="1"/>
          </p:nvPr>
        </p:nvSpPr>
        <p:spPr>
          <a:xfrm>
            <a:off x="457200" y="1447800"/>
            <a:ext cx="8229600" cy="5105400"/>
          </a:xfrm>
        </p:spPr>
        <p:txBody>
          <a:bodyPr>
            <a:normAutofit fontScale="85000" lnSpcReduction="20000"/>
          </a:bodyPr>
          <a:lstStyle/>
          <a:p>
            <a:r>
              <a:rPr lang="en-US" dirty="0" smtClean="0"/>
              <a:t>Working memory is often known as short term memory. It is the place where we sort and encode information before transferring it to long-term memory, or forgetting it.</a:t>
            </a:r>
          </a:p>
          <a:p>
            <a:endParaRPr lang="en-US" dirty="0" smtClean="0"/>
          </a:p>
          <a:p>
            <a:r>
              <a:rPr lang="en-US" dirty="0" smtClean="0"/>
              <a:t>Generally, it holds information for about 20 seconds, far longer than sensory memory.</a:t>
            </a:r>
          </a:p>
          <a:p>
            <a:endParaRPr lang="en-US" dirty="0" smtClean="0"/>
          </a:p>
          <a:p>
            <a:r>
              <a:rPr lang="en-US" dirty="0" smtClean="0"/>
              <a:t>Most research suggest that we can hold seven pieces of information in our working memory, though it varies slightly.</a:t>
            </a:r>
          </a:p>
          <a:p>
            <a:r>
              <a:rPr lang="en-US" dirty="0" smtClean="0"/>
              <a:t>We do have coping mechanisms, however:</a:t>
            </a:r>
          </a:p>
          <a:p>
            <a:pPr lvl="2"/>
            <a:r>
              <a:rPr lang="en-US" dirty="0" smtClean="0"/>
              <a:t>Chunking</a:t>
            </a:r>
          </a:p>
          <a:p>
            <a:pPr lvl="2"/>
            <a:r>
              <a:rPr lang="en-US" dirty="0" smtClean="0"/>
              <a:t>Rehearsal</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mj-ea"/>
                <a:cs typeface="+mj-cs"/>
              </a:rPr>
              <a:t>Chunking</a:t>
            </a:r>
            <a:endParaRPr lang="en-US" b="1" dirty="0"/>
          </a:p>
        </p:txBody>
      </p:sp>
      <p:sp>
        <p:nvSpPr>
          <p:cNvPr id="3" name="Content Placeholder 2"/>
          <p:cNvSpPr>
            <a:spLocks noGrp="1"/>
          </p:cNvSpPr>
          <p:nvPr>
            <p:ph idx="1"/>
          </p:nvPr>
        </p:nvSpPr>
        <p:spPr/>
        <p:txBody>
          <a:bodyPr/>
          <a:lstStyle/>
          <a:p>
            <a:r>
              <a:rPr lang="en-US" dirty="0" smtClean="0"/>
              <a:t>A chunk is any memory pattern or meaningful unit of memory. </a:t>
            </a:r>
          </a:p>
          <a:p>
            <a:endParaRPr lang="en-US" dirty="0" smtClean="0"/>
          </a:p>
          <a:p>
            <a:r>
              <a:rPr lang="en-US" dirty="0" smtClean="0"/>
              <a:t>By creating these chunks, a process called chunking, we can fit more information into the seven available slots of working memory.</a:t>
            </a:r>
          </a:p>
          <a:p>
            <a:endParaRPr lang="en-US" dirty="0" smtClean="0"/>
          </a:p>
          <a:p>
            <a:pPr lvl="1"/>
            <a:r>
              <a:rPr lang="en-US" dirty="0" smtClean="0"/>
              <a:t>Example: 0303987123 vs. 0303-987-123</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975</Words>
  <Application>Microsoft Office PowerPoint</Application>
  <PresentationFormat>On-screen Show (4:3)</PresentationFormat>
  <Paragraphs>100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Memory</vt:lpstr>
      <vt:lpstr>Slide 2</vt:lpstr>
      <vt:lpstr>Encoding</vt:lpstr>
      <vt:lpstr>Storage </vt:lpstr>
      <vt:lpstr>Retrieval</vt:lpstr>
      <vt:lpstr>Types of Memory </vt:lpstr>
      <vt:lpstr>Types of Memory</vt:lpstr>
      <vt:lpstr>Working memory/short term memory</vt:lpstr>
      <vt:lpstr>Chunking</vt:lpstr>
      <vt:lpstr>Rehearsal</vt:lpstr>
      <vt:lpstr>Long term memory</vt:lpstr>
      <vt:lpstr>Slide 12</vt:lpstr>
      <vt:lpstr>Long Term memory</vt:lpstr>
      <vt:lpstr>Declarative memory</vt:lpstr>
      <vt:lpstr>Forgetting</vt:lpstr>
      <vt:lpstr>More on Forgetting</vt:lpstr>
      <vt:lpstr>Flashbulb Memories</vt:lpstr>
      <vt:lpstr>Ways to Improve Memory</vt:lpstr>
      <vt:lpstr>Ways to Improve Memory</vt:lpstr>
      <vt:lpstr>Memory effects by</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dc:title>
  <dc:creator>Haier</dc:creator>
  <cp:lastModifiedBy>Haier</cp:lastModifiedBy>
  <cp:revision>21</cp:revision>
  <dcterms:created xsi:type="dcterms:W3CDTF">2019-04-17T05:10:14Z</dcterms:created>
  <dcterms:modified xsi:type="dcterms:W3CDTF">2019-05-07T16:51:50Z</dcterms:modified>
</cp:coreProperties>
</file>